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Mukta Light" panose="020B0000000000000000" pitchFamily="34" charset="77"/>
      <p:regular r:id="rId14"/>
    </p:embeddedFont>
    <p:embeddedFont>
      <p:font typeface="Prompt Medium" panose="020B0604020202020204" pitchFamily="34" charset="0"/>
      <p:regular r:id="rId15"/>
    </p:embeddedFont>
  </p:embeddedFontLst>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10"/>
  </p:normalViewPr>
  <p:slideViewPr>
    <p:cSldViewPr snapToGrid="0" snapToObjects="1">
      <p:cViewPr varScale="1">
        <p:scale>
          <a:sx n="63" d="100"/>
          <a:sy n="63" d="100"/>
        </p:scale>
        <p:origin x="21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2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720096"/>
            <a:ext cx="7415927" cy="2838926"/>
          </a:xfrm>
          <a:prstGeom prst="rect">
            <a:avLst/>
          </a:prstGeom>
          <a:noFill/>
          <a:ln/>
        </p:spPr>
        <p:txBody>
          <a:bodyPr wrap="square" lIns="0" tIns="0" rIns="0" bIns="0" rtlCol="0" anchor="t"/>
          <a:lstStyle/>
          <a:p>
            <a:pPr marL="0" indent="0">
              <a:lnSpc>
                <a:spcPts val="7450"/>
              </a:lnSpc>
              <a:buNone/>
            </a:pPr>
            <a:r>
              <a:rPr lang="en-US" sz="5950" dirty="0">
                <a:solidFill>
                  <a:srgbClr val="C6BFEE"/>
                </a:solidFill>
                <a:latin typeface="Prompt Medium" pitchFamily="34" charset="0"/>
                <a:ea typeface="Prompt Medium" pitchFamily="34" charset="-122"/>
                <a:cs typeface="Prompt Medium" pitchFamily="34" charset="-120"/>
              </a:rPr>
              <a:t>Nexarion: A Chemosynthetic Ocean World</a:t>
            </a:r>
            <a:endParaRPr lang="en-US" sz="5950" dirty="0"/>
          </a:p>
        </p:txBody>
      </p:sp>
      <p:sp>
        <p:nvSpPr>
          <p:cNvPr id="4" name="Text 1"/>
          <p:cNvSpPr/>
          <p:nvPr/>
        </p:nvSpPr>
        <p:spPr>
          <a:xfrm>
            <a:off x="6350437" y="4929307"/>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Nexarion, a rare and captivating planet, thrives without sunlight. Its dynamic ecosystem is fueled by the core's energy, tidal waves, and complex chemical reactions that power a vibrant, chemosynthetic marine life.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804267"/>
            <a:ext cx="6500932"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A Microbial Wonderland</a:t>
            </a:r>
            <a:endParaRPr lang="en-US" sz="4300" dirty="0"/>
          </a:p>
        </p:txBody>
      </p:sp>
      <p:sp>
        <p:nvSpPr>
          <p:cNvPr id="4" name="Shape 1"/>
          <p:cNvSpPr/>
          <p:nvPr/>
        </p:nvSpPr>
        <p:spPr>
          <a:xfrm>
            <a:off x="864037" y="2138005"/>
            <a:ext cx="555427" cy="555427"/>
          </a:xfrm>
          <a:prstGeom prst="roundRect">
            <a:avLst>
              <a:gd name="adj" fmla="val 18669"/>
            </a:avLst>
          </a:prstGeom>
          <a:solidFill>
            <a:srgbClr val="542C49"/>
          </a:solidFill>
          <a:ln w="15240">
            <a:solidFill>
              <a:srgbClr val="6D4562"/>
            </a:solidFill>
            <a:prstDash val="solid"/>
          </a:ln>
        </p:spPr>
      </p:sp>
      <p:sp>
        <p:nvSpPr>
          <p:cNvPr id="5" name="Text 2"/>
          <p:cNvSpPr/>
          <p:nvPr/>
        </p:nvSpPr>
        <p:spPr>
          <a:xfrm>
            <a:off x="1080135" y="2251115"/>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6" name="Text 3"/>
          <p:cNvSpPr/>
          <p:nvPr/>
        </p:nvSpPr>
        <p:spPr>
          <a:xfrm>
            <a:off x="1666280" y="2138005"/>
            <a:ext cx="386715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Unique Microbial Community</a:t>
            </a:r>
            <a:endParaRPr lang="en-US" sz="2150" dirty="0"/>
          </a:p>
        </p:txBody>
      </p:sp>
      <p:sp>
        <p:nvSpPr>
          <p:cNvPr id="7" name="Text 4"/>
          <p:cNvSpPr/>
          <p:nvPr/>
        </p:nvSpPr>
        <p:spPr>
          <a:xfrm>
            <a:off x="1666280" y="2629019"/>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Nexarion's microbial life has evolved unique adaptations to thrive in the planet's energy-rich, lightless ocean.</a:t>
            </a:r>
            <a:endParaRPr lang="en-US" sz="1900" dirty="0"/>
          </a:p>
        </p:txBody>
      </p:sp>
      <p:sp>
        <p:nvSpPr>
          <p:cNvPr id="8" name="Shape 5"/>
          <p:cNvSpPr/>
          <p:nvPr/>
        </p:nvSpPr>
        <p:spPr>
          <a:xfrm>
            <a:off x="864037" y="3943588"/>
            <a:ext cx="555427" cy="555427"/>
          </a:xfrm>
          <a:prstGeom prst="roundRect">
            <a:avLst>
              <a:gd name="adj" fmla="val 18669"/>
            </a:avLst>
          </a:prstGeom>
          <a:solidFill>
            <a:srgbClr val="542C49"/>
          </a:solidFill>
          <a:ln w="15240">
            <a:solidFill>
              <a:srgbClr val="6D4562"/>
            </a:solidFill>
            <a:prstDash val="solid"/>
          </a:ln>
        </p:spPr>
      </p:sp>
      <p:sp>
        <p:nvSpPr>
          <p:cNvPr id="9" name="Text 6"/>
          <p:cNvSpPr/>
          <p:nvPr/>
        </p:nvSpPr>
        <p:spPr>
          <a:xfrm>
            <a:off x="1045488" y="4056698"/>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0" name="Text 7"/>
          <p:cNvSpPr/>
          <p:nvPr/>
        </p:nvSpPr>
        <p:spPr>
          <a:xfrm>
            <a:off x="1666280" y="3943588"/>
            <a:ext cx="2835473"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Hydrothermal Energy</a:t>
            </a:r>
            <a:endParaRPr lang="en-US" sz="2150" dirty="0"/>
          </a:p>
        </p:txBody>
      </p:sp>
      <p:sp>
        <p:nvSpPr>
          <p:cNvPr id="11" name="Text 8"/>
          <p:cNvSpPr/>
          <p:nvPr/>
        </p:nvSpPr>
        <p:spPr>
          <a:xfrm>
            <a:off x="1666280" y="4434602"/>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planet's core and gravitational forces from its twin moons power a network of hydrothermal vents, fueling chemosynthetic processes.</a:t>
            </a:r>
            <a:endParaRPr lang="en-US" sz="1900" dirty="0"/>
          </a:p>
        </p:txBody>
      </p:sp>
      <p:sp>
        <p:nvSpPr>
          <p:cNvPr id="12" name="Shape 9"/>
          <p:cNvSpPr/>
          <p:nvPr/>
        </p:nvSpPr>
        <p:spPr>
          <a:xfrm>
            <a:off x="864037" y="6144220"/>
            <a:ext cx="555427" cy="555427"/>
          </a:xfrm>
          <a:prstGeom prst="roundRect">
            <a:avLst>
              <a:gd name="adj" fmla="val 18669"/>
            </a:avLst>
          </a:prstGeom>
          <a:solidFill>
            <a:srgbClr val="542C49"/>
          </a:solidFill>
          <a:ln w="15240">
            <a:solidFill>
              <a:srgbClr val="6D4562"/>
            </a:solidFill>
            <a:prstDash val="solid"/>
          </a:ln>
        </p:spPr>
      </p:sp>
      <p:sp>
        <p:nvSpPr>
          <p:cNvPr id="13" name="Text 10"/>
          <p:cNvSpPr/>
          <p:nvPr/>
        </p:nvSpPr>
        <p:spPr>
          <a:xfrm>
            <a:off x="1046202" y="6257330"/>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4" name="Text 11"/>
          <p:cNvSpPr/>
          <p:nvPr/>
        </p:nvSpPr>
        <p:spPr>
          <a:xfrm>
            <a:off x="1666280" y="6144220"/>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Reaction Algae</a:t>
            </a:r>
            <a:endParaRPr lang="en-US" sz="2150" dirty="0"/>
          </a:p>
        </p:txBody>
      </p:sp>
      <p:sp>
        <p:nvSpPr>
          <p:cNvPr id="15" name="Text 12"/>
          <p:cNvSpPr/>
          <p:nvPr/>
        </p:nvSpPr>
        <p:spPr>
          <a:xfrm>
            <a:off x="1666280" y="6635234"/>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Deep-sea algae have evolved to harness the chemical energy of Nexarion's ocean, forming the base of the food chain.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2267307"/>
            <a:ext cx="993267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Planetary Composition and Structure</a:t>
            </a:r>
            <a:endParaRPr lang="en-US" sz="4300" dirty="0"/>
          </a:p>
        </p:txBody>
      </p:sp>
      <p:sp>
        <p:nvSpPr>
          <p:cNvPr id="3" name="Text 1"/>
          <p:cNvSpPr/>
          <p:nvPr/>
        </p:nvSpPr>
        <p:spPr>
          <a:xfrm>
            <a:off x="1321356"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Core Composition</a:t>
            </a:r>
            <a:endParaRPr lang="en-US" sz="2150" dirty="0"/>
          </a:p>
        </p:txBody>
      </p:sp>
      <p:sp>
        <p:nvSpPr>
          <p:cNvPr id="4" name="Text 2"/>
          <p:cNvSpPr/>
          <p:nvPr/>
        </p:nvSpPr>
        <p:spPr>
          <a:xfrm>
            <a:off x="1321356" y="4159925"/>
            <a:ext cx="3593902"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Nexarion's core, 2,442 km in diameter, is made up of iron and nickel.</a:t>
            </a:r>
            <a:endParaRPr lang="en-US" sz="1900" dirty="0"/>
          </a:p>
        </p:txBody>
      </p:sp>
      <p:sp>
        <p:nvSpPr>
          <p:cNvPr id="5" name="Text 3"/>
          <p:cNvSpPr/>
          <p:nvPr/>
        </p:nvSpPr>
        <p:spPr>
          <a:xfrm>
            <a:off x="5525095"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Oceanic Crust</a:t>
            </a:r>
            <a:endParaRPr lang="en-US" sz="2150" dirty="0"/>
          </a:p>
        </p:txBody>
      </p:sp>
      <p:sp>
        <p:nvSpPr>
          <p:cNvPr id="6" name="Text 4"/>
          <p:cNvSpPr/>
          <p:nvPr/>
        </p:nvSpPr>
        <p:spPr>
          <a:xfrm>
            <a:off x="5525095" y="4159925"/>
            <a:ext cx="3593902"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oceanic crust above the core is composed of felsic rock, rich in light elements like silicon, aluminum, and oxygen.</a:t>
            </a:r>
            <a:endParaRPr lang="en-US" sz="1900" dirty="0"/>
          </a:p>
        </p:txBody>
      </p:sp>
      <p:sp>
        <p:nvSpPr>
          <p:cNvPr id="7" name="Text 5"/>
          <p:cNvSpPr/>
          <p:nvPr/>
        </p:nvSpPr>
        <p:spPr>
          <a:xfrm>
            <a:off x="9728835"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Aquatic Life</a:t>
            </a:r>
            <a:endParaRPr lang="en-US" sz="2150" dirty="0"/>
          </a:p>
        </p:txBody>
      </p:sp>
      <p:sp>
        <p:nvSpPr>
          <p:cNvPr id="8" name="Text 6"/>
          <p:cNvSpPr/>
          <p:nvPr/>
        </p:nvSpPr>
        <p:spPr>
          <a:xfrm>
            <a:off x="9728835" y="4159925"/>
            <a:ext cx="3593902"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diverse, chemosynthetic life on Nexarion exists within the planet's vast, lightless ocean.</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458"/>
          </a:xfrm>
          <a:prstGeom prst="rect">
            <a:avLst/>
          </a:prstGeom>
        </p:spPr>
      </p:pic>
      <p:sp>
        <p:nvSpPr>
          <p:cNvPr id="3" name="Text 0"/>
          <p:cNvSpPr/>
          <p:nvPr/>
        </p:nvSpPr>
        <p:spPr>
          <a:xfrm>
            <a:off x="688777" y="541139"/>
            <a:ext cx="5352574" cy="546616"/>
          </a:xfrm>
          <a:prstGeom prst="rect">
            <a:avLst/>
          </a:prstGeom>
          <a:noFill/>
          <a:ln/>
        </p:spPr>
        <p:txBody>
          <a:bodyPr wrap="none" lIns="0" tIns="0" rIns="0" bIns="0" rtlCol="0" anchor="t"/>
          <a:lstStyle/>
          <a:p>
            <a:pPr marL="0" indent="0">
              <a:lnSpc>
                <a:spcPts val="4300"/>
              </a:lnSpc>
              <a:buNone/>
            </a:pPr>
            <a:r>
              <a:rPr lang="en-US" sz="3400" dirty="0">
                <a:solidFill>
                  <a:srgbClr val="C6BFEE"/>
                </a:solidFill>
                <a:latin typeface="Prompt Medium" pitchFamily="34" charset="0"/>
                <a:ea typeface="Prompt Medium" pitchFamily="34" charset="-122"/>
                <a:cs typeface="Prompt Medium" pitchFamily="34" charset="-120"/>
              </a:rPr>
              <a:t>Evolutionary Adaptations</a:t>
            </a:r>
            <a:endParaRPr lang="en-US" sz="3400" dirty="0"/>
          </a:p>
        </p:txBody>
      </p:sp>
      <p:sp>
        <p:nvSpPr>
          <p:cNvPr id="4" name="Shape 1"/>
          <p:cNvSpPr/>
          <p:nvPr/>
        </p:nvSpPr>
        <p:spPr>
          <a:xfrm>
            <a:off x="688777" y="1382911"/>
            <a:ext cx="7766447" cy="1429583"/>
          </a:xfrm>
          <a:prstGeom prst="roundRect">
            <a:avLst>
              <a:gd name="adj" fmla="val 5782"/>
            </a:avLst>
          </a:prstGeom>
          <a:solidFill>
            <a:srgbClr val="542C49"/>
          </a:solidFill>
          <a:ln w="7620">
            <a:solidFill>
              <a:srgbClr val="6D4562"/>
            </a:solidFill>
            <a:prstDash val="solid"/>
          </a:ln>
        </p:spPr>
      </p:sp>
      <p:sp>
        <p:nvSpPr>
          <p:cNvPr id="5" name="Text 2"/>
          <p:cNvSpPr/>
          <p:nvPr/>
        </p:nvSpPr>
        <p:spPr>
          <a:xfrm>
            <a:off x="893088" y="1587222"/>
            <a:ext cx="2186583" cy="273368"/>
          </a:xfrm>
          <a:prstGeom prst="rect">
            <a:avLst/>
          </a:prstGeom>
          <a:noFill/>
          <a:ln/>
        </p:spPr>
        <p:txBody>
          <a:bodyPr wrap="none" lIns="0" tIns="0" rIns="0" bIns="0" rtlCol="0" anchor="t"/>
          <a:lstStyle/>
          <a:p>
            <a:pPr marL="0" indent="0">
              <a:lnSpc>
                <a:spcPts val="2150"/>
              </a:lnSpc>
              <a:buNone/>
            </a:pPr>
            <a:r>
              <a:rPr lang="en-US" sz="1700" dirty="0">
                <a:solidFill>
                  <a:srgbClr val="DAD8E9"/>
                </a:solidFill>
                <a:latin typeface="Prompt Medium" pitchFamily="34" charset="0"/>
                <a:ea typeface="Prompt Medium" pitchFamily="34" charset="-122"/>
                <a:cs typeface="Prompt Medium" pitchFamily="34" charset="-120"/>
              </a:rPr>
              <a:t>Gigantism</a:t>
            </a:r>
            <a:endParaRPr lang="en-US" sz="1700" dirty="0"/>
          </a:p>
        </p:txBody>
      </p:sp>
      <p:sp>
        <p:nvSpPr>
          <p:cNvPr id="6" name="Text 3"/>
          <p:cNvSpPr/>
          <p:nvPr/>
        </p:nvSpPr>
        <p:spPr>
          <a:xfrm>
            <a:off x="893088" y="1978581"/>
            <a:ext cx="7357824" cy="629603"/>
          </a:xfrm>
          <a:prstGeom prst="rect">
            <a:avLst/>
          </a:prstGeom>
          <a:noFill/>
          <a:ln/>
        </p:spPr>
        <p:txBody>
          <a:bodyPr wrap="square" lIns="0" tIns="0" rIns="0" bIns="0" rtlCol="0" anchor="t"/>
          <a:lstStyle/>
          <a:p>
            <a:pPr marL="0" indent="0">
              <a:lnSpc>
                <a:spcPts val="2450"/>
              </a:lnSpc>
              <a:buNone/>
            </a:pPr>
            <a:r>
              <a:rPr lang="en-US" sz="1500" dirty="0">
                <a:solidFill>
                  <a:srgbClr val="DAD8E9"/>
                </a:solidFill>
                <a:latin typeface="Mukta Light" pitchFamily="34" charset="0"/>
                <a:ea typeface="Mukta Light" pitchFamily="34" charset="-122"/>
                <a:cs typeface="Mukta Light" pitchFamily="34" charset="-120"/>
              </a:rPr>
              <a:t>The lack of predators and abundant energy sources may allow for the evolution of massive, aquatic organisms on Nexarion.</a:t>
            </a:r>
            <a:endParaRPr lang="en-US" sz="1500" dirty="0"/>
          </a:p>
        </p:txBody>
      </p:sp>
      <p:sp>
        <p:nvSpPr>
          <p:cNvPr id="7" name="Shape 4"/>
          <p:cNvSpPr/>
          <p:nvPr/>
        </p:nvSpPr>
        <p:spPr>
          <a:xfrm>
            <a:off x="688777" y="3009186"/>
            <a:ext cx="7766447" cy="1429583"/>
          </a:xfrm>
          <a:prstGeom prst="roundRect">
            <a:avLst>
              <a:gd name="adj" fmla="val 5782"/>
            </a:avLst>
          </a:prstGeom>
          <a:solidFill>
            <a:srgbClr val="542C49"/>
          </a:solidFill>
          <a:ln w="7620">
            <a:solidFill>
              <a:srgbClr val="6D4562"/>
            </a:solidFill>
            <a:prstDash val="solid"/>
          </a:ln>
        </p:spPr>
      </p:sp>
      <p:sp>
        <p:nvSpPr>
          <p:cNvPr id="8" name="Text 5"/>
          <p:cNvSpPr/>
          <p:nvPr/>
        </p:nvSpPr>
        <p:spPr>
          <a:xfrm>
            <a:off x="893088" y="3213497"/>
            <a:ext cx="2186583" cy="273368"/>
          </a:xfrm>
          <a:prstGeom prst="rect">
            <a:avLst/>
          </a:prstGeom>
          <a:noFill/>
          <a:ln/>
        </p:spPr>
        <p:txBody>
          <a:bodyPr wrap="none" lIns="0" tIns="0" rIns="0" bIns="0" rtlCol="0" anchor="t"/>
          <a:lstStyle/>
          <a:p>
            <a:pPr marL="0" indent="0">
              <a:lnSpc>
                <a:spcPts val="2150"/>
              </a:lnSpc>
              <a:buNone/>
            </a:pPr>
            <a:r>
              <a:rPr lang="en-US" sz="1700" dirty="0">
                <a:solidFill>
                  <a:srgbClr val="DAD8E9"/>
                </a:solidFill>
                <a:latin typeface="Prompt Medium" pitchFamily="34" charset="0"/>
                <a:ea typeface="Prompt Medium" pitchFamily="34" charset="-122"/>
                <a:cs typeface="Prompt Medium" pitchFamily="34" charset="-120"/>
              </a:rPr>
              <a:t>Resilience</a:t>
            </a:r>
            <a:endParaRPr lang="en-US" sz="1700" dirty="0"/>
          </a:p>
        </p:txBody>
      </p:sp>
      <p:sp>
        <p:nvSpPr>
          <p:cNvPr id="9" name="Text 6"/>
          <p:cNvSpPr/>
          <p:nvPr/>
        </p:nvSpPr>
        <p:spPr>
          <a:xfrm>
            <a:off x="893088" y="3604855"/>
            <a:ext cx="7357824" cy="629603"/>
          </a:xfrm>
          <a:prstGeom prst="rect">
            <a:avLst/>
          </a:prstGeom>
          <a:noFill/>
          <a:ln/>
        </p:spPr>
        <p:txBody>
          <a:bodyPr wrap="square" lIns="0" tIns="0" rIns="0" bIns="0" rtlCol="0" anchor="t"/>
          <a:lstStyle/>
          <a:p>
            <a:pPr marL="0" indent="0">
              <a:lnSpc>
                <a:spcPts val="2450"/>
              </a:lnSpc>
              <a:buNone/>
            </a:pPr>
            <a:r>
              <a:rPr lang="en-US" sz="1500" dirty="0">
                <a:solidFill>
                  <a:srgbClr val="DAD8E9"/>
                </a:solidFill>
                <a:latin typeface="Mukta Light" pitchFamily="34" charset="0"/>
                <a:ea typeface="Mukta Light" pitchFamily="34" charset="-122"/>
                <a:cs typeface="Mukta Light" pitchFamily="34" charset="-120"/>
              </a:rPr>
              <a:t>Life on Nexarion must adapt to the harsh conditions of high pressure, extreme temperatures, and a volatile chemical environment.</a:t>
            </a:r>
            <a:endParaRPr lang="en-US" sz="1500" dirty="0"/>
          </a:p>
        </p:txBody>
      </p:sp>
      <p:sp>
        <p:nvSpPr>
          <p:cNvPr id="10" name="Shape 7"/>
          <p:cNvSpPr/>
          <p:nvPr/>
        </p:nvSpPr>
        <p:spPr>
          <a:xfrm>
            <a:off x="688777" y="4635460"/>
            <a:ext cx="7766447" cy="1429583"/>
          </a:xfrm>
          <a:prstGeom prst="roundRect">
            <a:avLst>
              <a:gd name="adj" fmla="val 5782"/>
            </a:avLst>
          </a:prstGeom>
          <a:solidFill>
            <a:srgbClr val="542C49"/>
          </a:solidFill>
          <a:ln w="7620">
            <a:solidFill>
              <a:srgbClr val="6D4562"/>
            </a:solidFill>
            <a:prstDash val="solid"/>
          </a:ln>
        </p:spPr>
      </p:sp>
      <p:sp>
        <p:nvSpPr>
          <p:cNvPr id="11" name="Text 8"/>
          <p:cNvSpPr/>
          <p:nvPr/>
        </p:nvSpPr>
        <p:spPr>
          <a:xfrm>
            <a:off x="893088" y="4839772"/>
            <a:ext cx="2186583" cy="273368"/>
          </a:xfrm>
          <a:prstGeom prst="rect">
            <a:avLst/>
          </a:prstGeom>
          <a:noFill/>
          <a:ln/>
        </p:spPr>
        <p:txBody>
          <a:bodyPr wrap="none" lIns="0" tIns="0" rIns="0" bIns="0" rtlCol="0" anchor="t"/>
          <a:lstStyle/>
          <a:p>
            <a:pPr marL="0" indent="0">
              <a:lnSpc>
                <a:spcPts val="2150"/>
              </a:lnSpc>
              <a:buNone/>
            </a:pPr>
            <a:r>
              <a:rPr lang="en-US" sz="1700" dirty="0">
                <a:solidFill>
                  <a:srgbClr val="DAD8E9"/>
                </a:solidFill>
                <a:latin typeface="Prompt Medium" pitchFamily="34" charset="0"/>
                <a:ea typeface="Prompt Medium" pitchFamily="34" charset="-122"/>
                <a:cs typeface="Prompt Medium" pitchFamily="34" charset="-120"/>
              </a:rPr>
              <a:t>Metabolic Diversity</a:t>
            </a:r>
            <a:endParaRPr lang="en-US" sz="1700" dirty="0"/>
          </a:p>
        </p:txBody>
      </p:sp>
      <p:sp>
        <p:nvSpPr>
          <p:cNvPr id="12" name="Text 9"/>
          <p:cNvSpPr/>
          <p:nvPr/>
        </p:nvSpPr>
        <p:spPr>
          <a:xfrm>
            <a:off x="893088" y="5231130"/>
            <a:ext cx="7357824" cy="629603"/>
          </a:xfrm>
          <a:prstGeom prst="rect">
            <a:avLst/>
          </a:prstGeom>
          <a:noFill/>
          <a:ln/>
        </p:spPr>
        <p:txBody>
          <a:bodyPr wrap="square" lIns="0" tIns="0" rIns="0" bIns="0" rtlCol="0" anchor="t"/>
          <a:lstStyle/>
          <a:p>
            <a:pPr marL="0" indent="0">
              <a:lnSpc>
                <a:spcPts val="2450"/>
              </a:lnSpc>
              <a:buNone/>
            </a:pPr>
            <a:r>
              <a:rPr lang="en-US" sz="1500" dirty="0">
                <a:solidFill>
                  <a:srgbClr val="DAD8E9"/>
                </a:solidFill>
                <a:latin typeface="Mukta Light" pitchFamily="34" charset="0"/>
                <a:ea typeface="Mukta Light" pitchFamily="34" charset="-122"/>
                <a:cs typeface="Mukta Light" pitchFamily="34" charset="-120"/>
              </a:rPr>
              <a:t>Nexarion's unique biochemistries and metabolic pathways may give rise to novel forms of life unlike anything on Earth.</a:t>
            </a:r>
            <a:endParaRPr lang="en-US" sz="1500" dirty="0"/>
          </a:p>
        </p:txBody>
      </p:sp>
      <p:sp>
        <p:nvSpPr>
          <p:cNvPr id="13" name="Shape 10"/>
          <p:cNvSpPr/>
          <p:nvPr/>
        </p:nvSpPr>
        <p:spPr>
          <a:xfrm>
            <a:off x="688777" y="6261735"/>
            <a:ext cx="7766447" cy="1429583"/>
          </a:xfrm>
          <a:prstGeom prst="roundRect">
            <a:avLst>
              <a:gd name="adj" fmla="val 5782"/>
            </a:avLst>
          </a:prstGeom>
          <a:solidFill>
            <a:srgbClr val="542C49"/>
          </a:solidFill>
          <a:ln w="7620">
            <a:solidFill>
              <a:srgbClr val="6D4562"/>
            </a:solidFill>
            <a:prstDash val="solid"/>
          </a:ln>
        </p:spPr>
      </p:sp>
      <p:sp>
        <p:nvSpPr>
          <p:cNvPr id="14" name="Text 11"/>
          <p:cNvSpPr/>
          <p:nvPr/>
        </p:nvSpPr>
        <p:spPr>
          <a:xfrm>
            <a:off x="893088" y="6466046"/>
            <a:ext cx="3084314" cy="273368"/>
          </a:xfrm>
          <a:prstGeom prst="rect">
            <a:avLst/>
          </a:prstGeom>
          <a:noFill/>
          <a:ln/>
        </p:spPr>
        <p:txBody>
          <a:bodyPr wrap="none" lIns="0" tIns="0" rIns="0" bIns="0" rtlCol="0" anchor="t"/>
          <a:lstStyle/>
          <a:p>
            <a:pPr marL="0" indent="0">
              <a:lnSpc>
                <a:spcPts val="2150"/>
              </a:lnSpc>
              <a:buNone/>
            </a:pPr>
            <a:r>
              <a:rPr lang="en-US" sz="1700" dirty="0">
                <a:solidFill>
                  <a:srgbClr val="DAD8E9"/>
                </a:solidFill>
                <a:latin typeface="Prompt Medium" pitchFamily="34" charset="0"/>
                <a:ea typeface="Prompt Medium" pitchFamily="34" charset="-122"/>
                <a:cs typeface="Prompt Medium" pitchFamily="34" charset="-120"/>
              </a:rPr>
              <a:t>Moon-Influenced Ecosystems</a:t>
            </a:r>
            <a:endParaRPr lang="en-US" sz="1700" dirty="0"/>
          </a:p>
        </p:txBody>
      </p:sp>
      <p:sp>
        <p:nvSpPr>
          <p:cNvPr id="15" name="Text 12"/>
          <p:cNvSpPr/>
          <p:nvPr/>
        </p:nvSpPr>
        <p:spPr>
          <a:xfrm>
            <a:off x="893088" y="6857405"/>
            <a:ext cx="7357824" cy="629603"/>
          </a:xfrm>
          <a:prstGeom prst="rect">
            <a:avLst/>
          </a:prstGeom>
          <a:noFill/>
          <a:ln/>
        </p:spPr>
        <p:txBody>
          <a:bodyPr wrap="square" lIns="0" tIns="0" rIns="0" bIns="0" rtlCol="0" anchor="t"/>
          <a:lstStyle/>
          <a:p>
            <a:pPr marL="0" indent="0">
              <a:lnSpc>
                <a:spcPts val="2450"/>
              </a:lnSpc>
              <a:buNone/>
            </a:pPr>
            <a:r>
              <a:rPr lang="en-US" sz="1500" dirty="0">
                <a:solidFill>
                  <a:srgbClr val="DAD8E9"/>
                </a:solidFill>
                <a:latin typeface="Mukta Light" pitchFamily="34" charset="0"/>
                <a:ea typeface="Mukta Light" pitchFamily="34" charset="-122"/>
                <a:cs typeface="Mukta Light" pitchFamily="34" charset="-120"/>
              </a:rPr>
              <a:t>The planet's twin moons create complex tidal zones and influence the dynamics of Nexarion's hydrothermal vents.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7548" y="480417"/>
            <a:ext cx="4881443" cy="484942"/>
          </a:xfrm>
          <a:prstGeom prst="rect">
            <a:avLst/>
          </a:prstGeom>
          <a:noFill/>
          <a:ln/>
        </p:spPr>
        <p:txBody>
          <a:bodyPr wrap="none" lIns="0" tIns="0" rIns="0" bIns="0" rtlCol="0" anchor="t"/>
          <a:lstStyle/>
          <a:p>
            <a:pPr marL="0" indent="0">
              <a:lnSpc>
                <a:spcPts val="3800"/>
              </a:lnSpc>
              <a:buNone/>
            </a:pPr>
            <a:r>
              <a:rPr lang="en-US" sz="3050" dirty="0">
                <a:solidFill>
                  <a:srgbClr val="C6BFEE"/>
                </a:solidFill>
                <a:latin typeface="Prompt Medium" pitchFamily="34" charset="0"/>
                <a:ea typeface="Prompt Medium" pitchFamily="34" charset="-122"/>
                <a:cs typeface="Prompt Medium" pitchFamily="34" charset="-120"/>
              </a:rPr>
              <a:t>A Fascinating Alien World</a:t>
            </a:r>
            <a:endParaRPr lang="en-US" sz="3050" dirty="0"/>
          </a:p>
        </p:txBody>
      </p:sp>
      <p:sp>
        <p:nvSpPr>
          <p:cNvPr id="5" name="Text 1"/>
          <p:cNvSpPr/>
          <p:nvPr/>
        </p:nvSpPr>
        <p:spPr>
          <a:xfrm>
            <a:off x="6097548" y="1838206"/>
            <a:ext cx="1940123" cy="242530"/>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Chemosynthesis</a:t>
            </a:r>
            <a:endParaRPr lang="en-US" sz="1500" dirty="0"/>
          </a:p>
        </p:txBody>
      </p:sp>
      <p:sp>
        <p:nvSpPr>
          <p:cNvPr id="6" name="Text 2"/>
          <p:cNvSpPr/>
          <p:nvPr/>
        </p:nvSpPr>
        <p:spPr>
          <a:xfrm>
            <a:off x="6097548" y="2185392"/>
            <a:ext cx="7921704" cy="279440"/>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The primary energy source for Nexarion's ecosystems.</a:t>
            </a:r>
            <a:endParaRPr lang="en-US" sz="1350" dirty="0"/>
          </a:p>
        </p:txBody>
      </p:sp>
      <p:sp>
        <p:nvSpPr>
          <p:cNvPr id="8" name="Text 3"/>
          <p:cNvSpPr/>
          <p:nvPr/>
        </p:nvSpPr>
        <p:spPr>
          <a:xfrm>
            <a:off x="6097548" y="3599617"/>
            <a:ext cx="1940123" cy="242530"/>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Microbial Life</a:t>
            </a:r>
            <a:endParaRPr lang="en-US" sz="1500" dirty="0"/>
          </a:p>
        </p:txBody>
      </p:sp>
      <p:sp>
        <p:nvSpPr>
          <p:cNvPr id="9" name="Text 4"/>
          <p:cNvSpPr/>
          <p:nvPr/>
        </p:nvSpPr>
        <p:spPr>
          <a:xfrm>
            <a:off x="6097548" y="3946803"/>
            <a:ext cx="7921704" cy="279440"/>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Unique microbes adapted to the planet's extreme conditions.</a:t>
            </a:r>
            <a:endParaRPr lang="en-US" sz="1350" dirty="0"/>
          </a:p>
        </p:txBody>
      </p:sp>
      <p:sp>
        <p:nvSpPr>
          <p:cNvPr id="11" name="Text 5"/>
          <p:cNvSpPr/>
          <p:nvPr/>
        </p:nvSpPr>
        <p:spPr>
          <a:xfrm>
            <a:off x="6097548" y="5361027"/>
            <a:ext cx="1940123" cy="242530"/>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Dual Moons</a:t>
            </a:r>
            <a:endParaRPr lang="en-US" sz="1500" dirty="0"/>
          </a:p>
        </p:txBody>
      </p:sp>
      <p:sp>
        <p:nvSpPr>
          <p:cNvPr id="12" name="Text 6"/>
          <p:cNvSpPr/>
          <p:nvPr/>
        </p:nvSpPr>
        <p:spPr>
          <a:xfrm>
            <a:off x="6097548" y="5708213"/>
            <a:ext cx="7921704" cy="279440"/>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Powerful gravitational forces that shape Nexarion's tides and ecosystems.</a:t>
            </a:r>
            <a:endParaRPr lang="en-US" sz="1350" dirty="0"/>
          </a:p>
        </p:txBody>
      </p:sp>
      <p:sp>
        <p:nvSpPr>
          <p:cNvPr id="14" name="Text 7"/>
          <p:cNvSpPr/>
          <p:nvPr/>
        </p:nvSpPr>
        <p:spPr>
          <a:xfrm>
            <a:off x="6097548" y="7122438"/>
            <a:ext cx="1940123" cy="242530"/>
          </a:xfrm>
          <a:prstGeom prst="rect">
            <a:avLst/>
          </a:prstGeom>
          <a:noFill/>
          <a:ln/>
        </p:spPr>
        <p:txBody>
          <a:bodyPr wrap="none" lIns="0" tIns="0" rIns="0" bIns="0" rtlCol="0" anchor="t"/>
          <a:lstStyle/>
          <a:p>
            <a:pPr marL="0" indent="0" algn="l">
              <a:lnSpc>
                <a:spcPts val="1900"/>
              </a:lnSpc>
              <a:buNone/>
            </a:pPr>
            <a:r>
              <a:rPr lang="en-US" sz="1500" dirty="0">
                <a:solidFill>
                  <a:srgbClr val="DAD8E9"/>
                </a:solidFill>
                <a:latin typeface="Prompt Medium" pitchFamily="34" charset="0"/>
                <a:ea typeface="Prompt Medium" pitchFamily="34" charset="-122"/>
                <a:cs typeface="Prompt Medium" pitchFamily="34" charset="-120"/>
              </a:rPr>
              <a:t>Hydrothermal Vents</a:t>
            </a:r>
            <a:endParaRPr lang="en-US" sz="1500" dirty="0"/>
          </a:p>
        </p:txBody>
      </p:sp>
      <p:sp>
        <p:nvSpPr>
          <p:cNvPr id="15" name="Text 8"/>
          <p:cNvSpPr/>
          <p:nvPr/>
        </p:nvSpPr>
        <p:spPr>
          <a:xfrm>
            <a:off x="6097548" y="7469624"/>
            <a:ext cx="7921704" cy="279440"/>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Crucial energy sources that fuel the planet's chemosynthetic life.</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0547"/>
          </a:xfrm>
          <a:prstGeom prst="rect">
            <a:avLst/>
          </a:prstGeom>
        </p:spPr>
      </p:pic>
      <p:sp>
        <p:nvSpPr>
          <p:cNvPr id="3" name="Text 0"/>
          <p:cNvSpPr/>
          <p:nvPr/>
        </p:nvSpPr>
        <p:spPr>
          <a:xfrm>
            <a:off x="1321356" y="3014067"/>
            <a:ext cx="5043607" cy="548997"/>
          </a:xfrm>
          <a:prstGeom prst="rect">
            <a:avLst/>
          </a:prstGeom>
          <a:noFill/>
          <a:ln/>
        </p:spPr>
        <p:txBody>
          <a:bodyPr wrap="none" lIns="0" tIns="0" rIns="0" bIns="0" rtlCol="0" anchor="t"/>
          <a:lstStyle/>
          <a:p>
            <a:pPr marL="0" indent="0">
              <a:lnSpc>
                <a:spcPts val="4300"/>
              </a:lnSpc>
              <a:buNone/>
            </a:pPr>
            <a:r>
              <a:rPr lang="en-US" sz="3450" dirty="0">
                <a:solidFill>
                  <a:srgbClr val="C6BFEE"/>
                </a:solidFill>
                <a:latin typeface="Prompt Medium" pitchFamily="34" charset="0"/>
                <a:ea typeface="Prompt Medium" pitchFamily="34" charset="-122"/>
                <a:cs typeface="Prompt Medium" pitchFamily="34" charset="-120"/>
              </a:rPr>
              <a:t>Exploring the Unknown</a:t>
            </a:r>
            <a:endParaRPr lang="en-US" sz="3450" dirty="0"/>
          </a:p>
        </p:txBody>
      </p:sp>
      <p:sp>
        <p:nvSpPr>
          <p:cNvPr id="4" name="Shape 1"/>
          <p:cNvSpPr/>
          <p:nvPr/>
        </p:nvSpPr>
        <p:spPr>
          <a:xfrm>
            <a:off x="1321356" y="5774412"/>
            <a:ext cx="11987689" cy="22860"/>
          </a:xfrm>
          <a:prstGeom prst="roundRect">
            <a:avLst>
              <a:gd name="adj" fmla="val 363131"/>
            </a:avLst>
          </a:prstGeom>
          <a:solidFill>
            <a:srgbClr val="6D4562"/>
          </a:solidFill>
          <a:ln/>
        </p:spPr>
      </p:sp>
      <p:sp>
        <p:nvSpPr>
          <p:cNvPr id="5" name="Shape 2"/>
          <p:cNvSpPr/>
          <p:nvPr/>
        </p:nvSpPr>
        <p:spPr>
          <a:xfrm>
            <a:off x="4257318" y="5082719"/>
            <a:ext cx="22860" cy="691753"/>
          </a:xfrm>
          <a:prstGeom prst="roundRect">
            <a:avLst>
              <a:gd name="adj" fmla="val 363131"/>
            </a:avLst>
          </a:prstGeom>
          <a:solidFill>
            <a:srgbClr val="6D4562"/>
          </a:solidFill>
          <a:ln/>
        </p:spPr>
      </p:sp>
      <p:sp>
        <p:nvSpPr>
          <p:cNvPr id="6" name="Shape 3"/>
          <p:cNvSpPr/>
          <p:nvPr/>
        </p:nvSpPr>
        <p:spPr>
          <a:xfrm>
            <a:off x="4046458" y="5552063"/>
            <a:ext cx="444698" cy="444698"/>
          </a:xfrm>
          <a:prstGeom prst="roundRect">
            <a:avLst>
              <a:gd name="adj" fmla="val 18667"/>
            </a:avLst>
          </a:prstGeom>
          <a:solidFill>
            <a:srgbClr val="542C49"/>
          </a:solidFill>
          <a:ln w="7620">
            <a:solidFill>
              <a:srgbClr val="6D4562"/>
            </a:solidFill>
            <a:prstDash val="solid"/>
          </a:ln>
        </p:spPr>
      </p:sp>
      <p:sp>
        <p:nvSpPr>
          <p:cNvPr id="7" name="Text 4"/>
          <p:cNvSpPr/>
          <p:nvPr/>
        </p:nvSpPr>
        <p:spPr>
          <a:xfrm>
            <a:off x="4219456" y="5642670"/>
            <a:ext cx="98584" cy="263485"/>
          </a:xfrm>
          <a:prstGeom prst="rect">
            <a:avLst/>
          </a:prstGeom>
          <a:noFill/>
          <a:ln/>
        </p:spPr>
        <p:txBody>
          <a:bodyPr wrap="none" lIns="0" tIns="0" rIns="0" bIns="0" rtlCol="0" anchor="t"/>
          <a:lstStyle/>
          <a:p>
            <a:pPr marL="0" indent="0" algn="ctr">
              <a:lnSpc>
                <a:spcPts val="2050"/>
              </a:lnSpc>
              <a:buNone/>
            </a:pPr>
            <a:r>
              <a:rPr lang="en-US" sz="2050" dirty="0">
                <a:solidFill>
                  <a:srgbClr val="DAD8E9"/>
                </a:solidFill>
                <a:latin typeface="Prompt Medium" pitchFamily="34" charset="0"/>
                <a:ea typeface="Prompt Medium" pitchFamily="34" charset="-122"/>
                <a:cs typeface="Prompt Medium" pitchFamily="34" charset="-120"/>
              </a:rPr>
              <a:t>1</a:t>
            </a:r>
            <a:endParaRPr lang="en-US" sz="2050" dirty="0"/>
          </a:p>
        </p:txBody>
      </p:sp>
      <p:sp>
        <p:nvSpPr>
          <p:cNvPr id="8" name="Text 5"/>
          <p:cNvSpPr/>
          <p:nvPr/>
        </p:nvSpPr>
        <p:spPr>
          <a:xfrm>
            <a:off x="3170872" y="3859530"/>
            <a:ext cx="2195989" cy="274439"/>
          </a:xfrm>
          <a:prstGeom prst="rect">
            <a:avLst/>
          </a:prstGeom>
          <a:noFill/>
          <a:ln/>
        </p:spPr>
        <p:txBody>
          <a:bodyPr wrap="none" lIns="0" tIns="0" rIns="0" bIns="0" rtlCol="0" anchor="t"/>
          <a:lstStyle/>
          <a:p>
            <a:pPr marL="0" indent="0" algn="ctr">
              <a:lnSpc>
                <a:spcPts val="2150"/>
              </a:lnSpc>
              <a:buNone/>
            </a:pPr>
            <a:r>
              <a:rPr lang="en-US" sz="1700" dirty="0">
                <a:solidFill>
                  <a:srgbClr val="DAD8E9"/>
                </a:solidFill>
                <a:latin typeface="Prompt Medium" pitchFamily="34" charset="0"/>
                <a:ea typeface="Prompt Medium" pitchFamily="34" charset="-122"/>
                <a:cs typeface="Prompt Medium" pitchFamily="34" charset="-120"/>
              </a:rPr>
              <a:t>Discovery</a:t>
            </a:r>
            <a:endParaRPr lang="en-US" sz="1700" dirty="0"/>
          </a:p>
        </p:txBody>
      </p:sp>
      <p:sp>
        <p:nvSpPr>
          <p:cNvPr id="9" name="Text 6"/>
          <p:cNvSpPr/>
          <p:nvPr/>
        </p:nvSpPr>
        <p:spPr>
          <a:xfrm>
            <a:off x="1518999" y="4252555"/>
            <a:ext cx="5499735" cy="632460"/>
          </a:xfrm>
          <a:prstGeom prst="rect">
            <a:avLst/>
          </a:prstGeom>
          <a:noFill/>
          <a:ln/>
        </p:spPr>
        <p:txBody>
          <a:bodyPr wrap="square" lIns="0" tIns="0" rIns="0" bIns="0" rtlCol="0" anchor="t"/>
          <a:lstStyle/>
          <a:p>
            <a:pPr marL="0" indent="0" algn="ctr">
              <a:lnSpc>
                <a:spcPts val="2450"/>
              </a:lnSpc>
              <a:buNone/>
            </a:pPr>
            <a:r>
              <a:rPr lang="en-US" sz="1550" dirty="0">
                <a:solidFill>
                  <a:srgbClr val="DAD8E9"/>
                </a:solidFill>
                <a:latin typeface="Mukta Light" pitchFamily="34" charset="0"/>
                <a:ea typeface="Mukta Light" pitchFamily="34" charset="-122"/>
                <a:cs typeface="Mukta Light" pitchFamily="34" charset="-120"/>
              </a:rPr>
              <a:t>The first exploration of Nexarion, uncovering its unique chemosynthetic ecosystem.</a:t>
            </a:r>
            <a:endParaRPr lang="en-US" sz="1550" dirty="0"/>
          </a:p>
        </p:txBody>
      </p:sp>
      <p:sp>
        <p:nvSpPr>
          <p:cNvPr id="10" name="Shape 7"/>
          <p:cNvSpPr/>
          <p:nvPr/>
        </p:nvSpPr>
        <p:spPr>
          <a:xfrm>
            <a:off x="7303651" y="5774353"/>
            <a:ext cx="22860" cy="691753"/>
          </a:xfrm>
          <a:prstGeom prst="roundRect">
            <a:avLst>
              <a:gd name="adj" fmla="val 363131"/>
            </a:avLst>
          </a:prstGeom>
          <a:solidFill>
            <a:srgbClr val="6D4562"/>
          </a:solidFill>
          <a:ln/>
        </p:spPr>
      </p:sp>
      <p:sp>
        <p:nvSpPr>
          <p:cNvPr id="11" name="Shape 8"/>
          <p:cNvSpPr/>
          <p:nvPr/>
        </p:nvSpPr>
        <p:spPr>
          <a:xfrm>
            <a:off x="7092791" y="5552063"/>
            <a:ext cx="444698" cy="444698"/>
          </a:xfrm>
          <a:prstGeom prst="roundRect">
            <a:avLst>
              <a:gd name="adj" fmla="val 18667"/>
            </a:avLst>
          </a:prstGeom>
          <a:solidFill>
            <a:srgbClr val="542C49"/>
          </a:solidFill>
          <a:ln w="7620">
            <a:solidFill>
              <a:srgbClr val="6D4562"/>
            </a:solidFill>
            <a:prstDash val="solid"/>
          </a:ln>
        </p:spPr>
      </p:sp>
      <p:sp>
        <p:nvSpPr>
          <p:cNvPr id="12" name="Text 9"/>
          <p:cNvSpPr/>
          <p:nvPr/>
        </p:nvSpPr>
        <p:spPr>
          <a:xfrm>
            <a:off x="7238048" y="5642670"/>
            <a:ext cx="154186" cy="263485"/>
          </a:xfrm>
          <a:prstGeom prst="rect">
            <a:avLst/>
          </a:prstGeom>
          <a:noFill/>
          <a:ln/>
        </p:spPr>
        <p:txBody>
          <a:bodyPr wrap="none" lIns="0" tIns="0" rIns="0" bIns="0" rtlCol="0" anchor="t"/>
          <a:lstStyle/>
          <a:p>
            <a:pPr marL="0" indent="0" algn="ctr">
              <a:lnSpc>
                <a:spcPts val="2050"/>
              </a:lnSpc>
              <a:buNone/>
            </a:pPr>
            <a:r>
              <a:rPr lang="en-US" sz="2050" dirty="0">
                <a:solidFill>
                  <a:srgbClr val="DAD8E9"/>
                </a:solidFill>
                <a:latin typeface="Prompt Medium" pitchFamily="34" charset="0"/>
                <a:ea typeface="Prompt Medium" pitchFamily="34" charset="-122"/>
                <a:cs typeface="Prompt Medium" pitchFamily="34" charset="-120"/>
              </a:rPr>
              <a:t>2</a:t>
            </a:r>
            <a:endParaRPr lang="en-US" sz="2050" dirty="0"/>
          </a:p>
        </p:txBody>
      </p:sp>
      <p:sp>
        <p:nvSpPr>
          <p:cNvPr id="13" name="Text 10"/>
          <p:cNvSpPr/>
          <p:nvPr/>
        </p:nvSpPr>
        <p:spPr>
          <a:xfrm>
            <a:off x="6217206" y="6663809"/>
            <a:ext cx="2195989" cy="274439"/>
          </a:xfrm>
          <a:prstGeom prst="rect">
            <a:avLst/>
          </a:prstGeom>
          <a:noFill/>
          <a:ln/>
        </p:spPr>
        <p:txBody>
          <a:bodyPr wrap="none" lIns="0" tIns="0" rIns="0" bIns="0" rtlCol="0" anchor="t"/>
          <a:lstStyle/>
          <a:p>
            <a:pPr marL="0" indent="0" algn="ctr">
              <a:lnSpc>
                <a:spcPts val="2150"/>
              </a:lnSpc>
              <a:buNone/>
            </a:pPr>
            <a:r>
              <a:rPr lang="en-US" sz="1700" dirty="0">
                <a:solidFill>
                  <a:srgbClr val="DAD8E9"/>
                </a:solidFill>
                <a:latin typeface="Prompt Medium" pitchFamily="34" charset="0"/>
                <a:ea typeface="Prompt Medium" pitchFamily="34" charset="-122"/>
                <a:cs typeface="Prompt Medium" pitchFamily="34" charset="-120"/>
              </a:rPr>
              <a:t>Research</a:t>
            </a:r>
            <a:endParaRPr lang="en-US" sz="1700" dirty="0"/>
          </a:p>
        </p:txBody>
      </p:sp>
      <p:sp>
        <p:nvSpPr>
          <p:cNvPr id="14" name="Text 11"/>
          <p:cNvSpPr/>
          <p:nvPr/>
        </p:nvSpPr>
        <p:spPr>
          <a:xfrm>
            <a:off x="4565333" y="7056834"/>
            <a:ext cx="5499735" cy="632460"/>
          </a:xfrm>
          <a:prstGeom prst="rect">
            <a:avLst/>
          </a:prstGeom>
          <a:noFill/>
          <a:ln/>
        </p:spPr>
        <p:txBody>
          <a:bodyPr wrap="square" lIns="0" tIns="0" rIns="0" bIns="0" rtlCol="0" anchor="t"/>
          <a:lstStyle/>
          <a:p>
            <a:pPr marL="0" indent="0" algn="ctr">
              <a:lnSpc>
                <a:spcPts val="2450"/>
              </a:lnSpc>
              <a:buNone/>
            </a:pPr>
            <a:r>
              <a:rPr lang="en-US" sz="1550" dirty="0">
                <a:solidFill>
                  <a:srgbClr val="DAD8E9"/>
                </a:solidFill>
                <a:latin typeface="Mukta Light" pitchFamily="34" charset="0"/>
                <a:ea typeface="Mukta Light" pitchFamily="34" charset="-122"/>
                <a:cs typeface="Mukta Light" pitchFamily="34" charset="-120"/>
              </a:rPr>
              <a:t>In-depth scientific investigation of Nexarion's microbial life, energy sources, and evolutionary adaptations.</a:t>
            </a:r>
            <a:endParaRPr lang="en-US" sz="1550" dirty="0"/>
          </a:p>
        </p:txBody>
      </p:sp>
      <p:sp>
        <p:nvSpPr>
          <p:cNvPr id="15" name="Shape 12"/>
          <p:cNvSpPr/>
          <p:nvPr/>
        </p:nvSpPr>
        <p:spPr>
          <a:xfrm>
            <a:off x="10349984" y="5082719"/>
            <a:ext cx="22860" cy="691753"/>
          </a:xfrm>
          <a:prstGeom prst="roundRect">
            <a:avLst>
              <a:gd name="adj" fmla="val 363131"/>
            </a:avLst>
          </a:prstGeom>
          <a:solidFill>
            <a:srgbClr val="6D4562"/>
          </a:solidFill>
          <a:ln/>
        </p:spPr>
      </p:sp>
      <p:sp>
        <p:nvSpPr>
          <p:cNvPr id="16" name="Shape 13"/>
          <p:cNvSpPr/>
          <p:nvPr/>
        </p:nvSpPr>
        <p:spPr>
          <a:xfrm>
            <a:off x="10139124" y="5552063"/>
            <a:ext cx="444698" cy="444698"/>
          </a:xfrm>
          <a:prstGeom prst="roundRect">
            <a:avLst>
              <a:gd name="adj" fmla="val 18667"/>
            </a:avLst>
          </a:prstGeom>
          <a:solidFill>
            <a:srgbClr val="542C49"/>
          </a:solidFill>
          <a:ln w="7620">
            <a:solidFill>
              <a:srgbClr val="6D4562"/>
            </a:solidFill>
            <a:prstDash val="solid"/>
          </a:ln>
        </p:spPr>
      </p:sp>
      <p:sp>
        <p:nvSpPr>
          <p:cNvPr id="17" name="Text 14"/>
          <p:cNvSpPr/>
          <p:nvPr/>
        </p:nvSpPr>
        <p:spPr>
          <a:xfrm>
            <a:off x="10284976" y="5642670"/>
            <a:ext cx="152876" cy="263485"/>
          </a:xfrm>
          <a:prstGeom prst="rect">
            <a:avLst/>
          </a:prstGeom>
          <a:noFill/>
          <a:ln/>
        </p:spPr>
        <p:txBody>
          <a:bodyPr wrap="none" lIns="0" tIns="0" rIns="0" bIns="0" rtlCol="0" anchor="t"/>
          <a:lstStyle/>
          <a:p>
            <a:pPr marL="0" indent="0" algn="ctr">
              <a:lnSpc>
                <a:spcPts val="2050"/>
              </a:lnSpc>
              <a:buNone/>
            </a:pPr>
            <a:r>
              <a:rPr lang="en-US" sz="2050" dirty="0">
                <a:solidFill>
                  <a:srgbClr val="DAD8E9"/>
                </a:solidFill>
                <a:latin typeface="Prompt Medium" pitchFamily="34" charset="0"/>
                <a:ea typeface="Prompt Medium" pitchFamily="34" charset="-122"/>
                <a:cs typeface="Prompt Medium" pitchFamily="34" charset="-120"/>
              </a:rPr>
              <a:t>3</a:t>
            </a:r>
            <a:endParaRPr lang="en-US" sz="2050" dirty="0"/>
          </a:p>
        </p:txBody>
      </p:sp>
      <p:sp>
        <p:nvSpPr>
          <p:cNvPr id="18" name="Text 15"/>
          <p:cNvSpPr/>
          <p:nvPr/>
        </p:nvSpPr>
        <p:spPr>
          <a:xfrm>
            <a:off x="9263539" y="3859530"/>
            <a:ext cx="2195989" cy="274439"/>
          </a:xfrm>
          <a:prstGeom prst="rect">
            <a:avLst/>
          </a:prstGeom>
          <a:noFill/>
          <a:ln/>
        </p:spPr>
        <p:txBody>
          <a:bodyPr wrap="none" lIns="0" tIns="0" rIns="0" bIns="0" rtlCol="0" anchor="t"/>
          <a:lstStyle/>
          <a:p>
            <a:pPr marL="0" indent="0" algn="ctr">
              <a:lnSpc>
                <a:spcPts val="2150"/>
              </a:lnSpc>
              <a:buNone/>
            </a:pPr>
            <a:r>
              <a:rPr lang="en-US" sz="1700" dirty="0">
                <a:solidFill>
                  <a:srgbClr val="DAD8E9"/>
                </a:solidFill>
                <a:latin typeface="Prompt Medium" pitchFamily="34" charset="0"/>
                <a:ea typeface="Prompt Medium" pitchFamily="34" charset="-122"/>
                <a:cs typeface="Prompt Medium" pitchFamily="34" charset="-120"/>
              </a:rPr>
              <a:t>Potential</a:t>
            </a:r>
            <a:endParaRPr lang="en-US" sz="1700" dirty="0"/>
          </a:p>
        </p:txBody>
      </p:sp>
      <p:sp>
        <p:nvSpPr>
          <p:cNvPr id="19" name="Text 16"/>
          <p:cNvSpPr/>
          <p:nvPr/>
        </p:nvSpPr>
        <p:spPr>
          <a:xfrm>
            <a:off x="7611666" y="4252555"/>
            <a:ext cx="5499735" cy="632460"/>
          </a:xfrm>
          <a:prstGeom prst="rect">
            <a:avLst/>
          </a:prstGeom>
          <a:noFill/>
          <a:ln/>
        </p:spPr>
        <p:txBody>
          <a:bodyPr wrap="square" lIns="0" tIns="0" rIns="0" bIns="0" rtlCol="0" anchor="t"/>
          <a:lstStyle/>
          <a:p>
            <a:pPr marL="0" indent="0" algn="ctr">
              <a:lnSpc>
                <a:spcPts val="2450"/>
              </a:lnSpc>
              <a:buNone/>
            </a:pPr>
            <a:r>
              <a:rPr lang="en-US" sz="1550" dirty="0">
                <a:solidFill>
                  <a:srgbClr val="DAD8E9"/>
                </a:solidFill>
                <a:latin typeface="Mukta Light" pitchFamily="34" charset="0"/>
                <a:ea typeface="Mukta Light" pitchFamily="34" charset="-122"/>
                <a:cs typeface="Mukta Light" pitchFamily="34" charset="-120"/>
              </a:rPr>
              <a:t>Nexarion's fascinating alien environment could reveal new insights into the diversity of life in the universe.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796659"/>
            <a:ext cx="6574988"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Expanding Our Horizons</a:t>
            </a:r>
            <a:endParaRPr lang="en-US" sz="4300" dirty="0"/>
          </a:p>
        </p:txBody>
      </p:sp>
      <p:sp>
        <p:nvSpPr>
          <p:cNvPr id="4" name="Text 1"/>
          <p:cNvSpPr/>
          <p:nvPr/>
        </p:nvSpPr>
        <p:spPr>
          <a:xfrm>
            <a:off x="864037" y="385274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Nexarion offers a tantalizing glimpse into the remarkable diversity of life that may exist beyond Earth. As we continue to explore and study this alien world, we expand our understanding of the universe and the boundless possibilities of chemosynthetic ecosystems.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423</Words>
  <Application>Microsoft Macintosh PowerPoint</Application>
  <PresentationFormat>Custom</PresentationFormat>
  <Paragraphs>56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Prompt Medium</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asia humayun</cp:lastModifiedBy>
  <cp:revision>2</cp:revision>
  <dcterms:created xsi:type="dcterms:W3CDTF">2024-10-06T10:12:44Z</dcterms:created>
  <dcterms:modified xsi:type="dcterms:W3CDTF">2024-10-06T10:17:23Z</dcterms:modified>
</cp:coreProperties>
</file>